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drawings/drawing2.xml" ContentType="application/vnd.openxmlformats-officedocument.drawingml.chartshapes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  <p:sldId id="271" r:id="rId6"/>
    <p:sldId id="261" r:id="rId7"/>
    <p:sldId id="262" r:id="rId8"/>
    <p:sldId id="263" r:id="rId9"/>
    <p:sldId id="264" r:id="rId10"/>
    <p:sldId id="265" r:id="rId11"/>
    <p:sldId id="268" r:id="rId12"/>
    <p:sldId id="270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E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10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Velocity</a:t>
            </a:r>
            <a:r>
              <a:rPr lang="en-US" baseline="0"/>
              <a:t> vs Position Graph </a:t>
            </a:r>
          </a:p>
          <a:p>
            <a:pPr>
              <a:defRPr/>
            </a:pPr>
            <a:r>
              <a:rPr lang="en-US" baseline="0"/>
              <a:t>for Cart Moving Down a Slope.</a:t>
            </a:r>
            <a:endParaRPr lang="en-US"/>
          </a:p>
        </c:rich>
      </c:tx>
      <c:layout>
        <c:manualLayout>
          <c:xMode val="edge"/>
          <c:yMode val="edge"/>
          <c:x val="0.29571054640419175"/>
          <c:y val="1.8105393757691993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Sheet4!$K$3:$K$12</c:f>
                <c:numCache>
                  <c:formatCode>General</c:formatCode>
                  <c:ptCount val="10"/>
                  <c:pt idx="0">
                    <c:v>0.45750000000000002</c:v>
                  </c:pt>
                  <c:pt idx="1">
                    <c:v>0.6</c:v>
                  </c:pt>
                  <c:pt idx="2">
                    <c:v>0.46666666666666662</c:v>
                  </c:pt>
                  <c:pt idx="3">
                    <c:v>0.53333333333333333</c:v>
                  </c:pt>
                  <c:pt idx="4">
                    <c:v>0.3666666666666667</c:v>
                  </c:pt>
                  <c:pt idx="5">
                    <c:v>0.46666666666666673</c:v>
                  </c:pt>
                  <c:pt idx="6">
                    <c:v>0.43333333333333329</c:v>
                  </c:pt>
                  <c:pt idx="7">
                    <c:v>0.53333333333333333</c:v>
                  </c:pt>
                  <c:pt idx="8">
                    <c:v>0.43333333333333335</c:v>
                  </c:pt>
                  <c:pt idx="9">
                    <c:v>0.49999999999999994</c:v>
                  </c:pt>
                </c:numCache>
              </c:numRef>
            </c:plus>
            <c:minus>
              <c:numRef>
                <c:f>Sheet4!$K$3:$K$12</c:f>
                <c:numCache>
                  <c:formatCode>General</c:formatCode>
                  <c:ptCount val="10"/>
                  <c:pt idx="0">
                    <c:v>0.45750000000000002</c:v>
                  </c:pt>
                  <c:pt idx="1">
                    <c:v>0.6</c:v>
                  </c:pt>
                  <c:pt idx="2">
                    <c:v>0.46666666666666662</c:v>
                  </c:pt>
                  <c:pt idx="3">
                    <c:v>0.53333333333333333</c:v>
                  </c:pt>
                  <c:pt idx="4">
                    <c:v>0.3666666666666667</c:v>
                  </c:pt>
                  <c:pt idx="5">
                    <c:v>0.46666666666666673</c:v>
                  </c:pt>
                  <c:pt idx="6">
                    <c:v>0.43333333333333329</c:v>
                  </c:pt>
                  <c:pt idx="7">
                    <c:v>0.53333333333333333</c:v>
                  </c:pt>
                  <c:pt idx="8">
                    <c:v>0.43333333333333335</c:v>
                  </c:pt>
                  <c:pt idx="9">
                    <c:v>0.49999999999999994</c:v>
                  </c:pt>
                </c:numCache>
              </c:numRef>
            </c:minus>
          </c:errBars>
          <c:xVal>
            <c:numRef>
              <c:f>Sheet4!$A$3:$A$12</c:f>
              <c:numCache>
                <c:formatCode>General</c:formatCode>
                <c:ptCount val="1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55</c:v>
                </c:pt>
                <c:pt idx="9">
                  <c:v>60</c:v>
                </c:pt>
              </c:numCache>
            </c:numRef>
          </c:xVal>
          <c:yVal>
            <c:numRef>
              <c:f>Sheet4!$J$3:$J$12</c:f>
              <c:numCache>
                <c:formatCode>0.0</c:formatCode>
                <c:ptCount val="10"/>
                <c:pt idx="0">
                  <c:v>3.509914991562634</c:v>
                </c:pt>
                <c:pt idx="1">
                  <c:v>4.9395815233127189</c:v>
                </c:pt>
                <c:pt idx="2">
                  <c:v>5.7624200622353658</c:v>
                </c:pt>
                <c:pt idx="3">
                  <c:v>6.7485799831252677</c:v>
                </c:pt>
                <c:pt idx="4">
                  <c:v>7.7553754440515492</c:v>
                </c:pt>
                <c:pt idx="5">
                  <c:v>8.5103738629180743</c:v>
                </c:pt>
                <c:pt idx="6">
                  <c:v>9.239679222463181</c:v>
                </c:pt>
                <c:pt idx="7">
                  <c:v>9.6804130466254392</c:v>
                </c:pt>
                <c:pt idx="8">
                  <c:v>11.267221879201992</c:v>
                </c:pt>
                <c:pt idx="9">
                  <c:v>11.58109012447073</c:v>
                </c:pt>
              </c:numCache>
            </c:numRef>
          </c:yVal>
          <c:smooth val="0"/>
        </c:ser>
        <c:ser>
          <c:idx val="1"/>
          <c:order val="1"/>
          <c:spPr>
            <a:ln w="19050">
              <a:noFill/>
            </a:ln>
          </c:spPr>
          <c:marker>
            <c:symbol val="none"/>
          </c:marker>
          <c:trendline>
            <c:trendlineType val="power"/>
            <c:forward val="5"/>
            <c:dispRSqr val="0"/>
            <c:dispEq val="0"/>
          </c:trendline>
          <c:xVal>
            <c:numRef>
              <c:f>Sheet4!$A$2:$A$12</c:f>
              <c:numCache>
                <c:formatCode>General</c:formatCode>
                <c:ptCount val="11"/>
                <c:pt idx="0">
                  <c:v>1E-4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55</c:v>
                </c:pt>
                <c:pt idx="10">
                  <c:v>60</c:v>
                </c:pt>
              </c:numCache>
            </c:numRef>
          </c:xVal>
          <c:yVal>
            <c:numRef>
              <c:f>Sheet4!$L$2:$L$12</c:f>
              <c:numCache>
                <c:formatCode>General</c:formatCode>
                <c:ptCount val="11"/>
                <c:pt idx="0">
                  <c:v>1.51657508881031E-2</c:v>
                </c:pt>
                <c:pt idx="1">
                  <c:v>3.3911649915626341</c:v>
                </c:pt>
                <c:pt idx="2">
                  <c:v>4.7958315233127191</c:v>
                </c:pt>
                <c:pt idx="3">
                  <c:v>5.873670062235365</c:v>
                </c:pt>
                <c:pt idx="4">
                  <c:v>6.7823299831252681</c:v>
                </c:pt>
                <c:pt idx="5">
                  <c:v>7.5828754440515498</c:v>
                </c:pt>
                <c:pt idx="6">
                  <c:v>8.3066238629180749</c:v>
                </c:pt>
                <c:pt idx="7">
                  <c:v>8.9721792224631809</c:v>
                </c:pt>
                <c:pt idx="8">
                  <c:v>9.5916630466254382</c:v>
                </c:pt>
                <c:pt idx="9">
                  <c:v>11.247221879201993</c:v>
                </c:pt>
                <c:pt idx="10">
                  <c:v>11.74734012447073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7830488"/>
        <c:axId val="327832840"/>
      </c:scatterChart>
      <c:valAx>
        <c:axId val="327830488"/>
        <c:scaling>
          <c:orientation val="minMax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Position on slope (m)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27832840"/>
        <c:crosses val="autoZero"/>
        <c:crossBetween val="midCat"/>
      </c:valAx>
      <c:valAx>
        <c:axId val="327832840"/>
        <c:scaling>
          <c:orientation val="minMax"/>
        </c:scaling>
        <c:delete val="0"/>
        <c:axPos val="l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Velocity (m/s)</a:t>
                </a:r>
              </a:p>
            </c:rich>
          </c:tx>
          <c:layout/>
          <c:overlay val="0"/>
        </c:title>
        <c:numFmt formatCode="0.0" sourceLinked="1"/>
        <c:majorTickMark val="none"/>
        <c:minorTickMark val="none"/>
        <c:tickLblPos val="nextTo"/>
        <c:crossAx val="32783048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Graph of This vs That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x"/>
            <c:size val="7"/>
          </c:marker>
          <c:trendline>
            <c:trendlineType val="linear"/>
            <c:backward val="5"/>
            <c:dispRSqr val="0"/>
            <c:dispEq val="0"/>
          </c:trendline>
          <c:xVal>
            <c:numRef>
              <c:f>Sheet1!$B$2:$B$31</c:f>
              <c:numCache>
                <c:formatCode>General</c:formatCode>
                <c:ptCount val="30"/>
                <c:pt idx="0">
                  <c:v>5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13</c:v>
                </c:pt>
                <c:pt idx="5">
                  <c:v>15</c:v>
                </c:pt>
                <c:pt idx="6">
                  <c:v>17</c:v>
                </c:pt>
                <c:pt idx="7">
                  <c:v>19</c:v>
                </c:pt>
                <c:pt idx="8">
                  <c:v>21</c:v>
                </c:pt>
                <c:pt idx="9">
                  <c:v>23</c:v>
                </c:pt>
                <c:pt idx="10">
                  <c:v>25</c:v>
                </c:pt>
                <c:pt idx="11">
                  <c:v>27</c:v>
                </c:pt>
                <c:pt idx="12">
                  <c:v>29</c:v>
                </c:pt>
                <c:pt idx="13">
                  <c:v>31</c:v>
                </c:pt>
                <c:pt idx="14">
                  <c:v>33</c:v>
                </c:pt>
                <c:pt idx="15">
                  <c:v>35</c:v>
                </c:pt>
                <c:pt idx="16">
                  <c:v>37</c:v>
                </c:pt>
                <c:pt idx="17">
                  <c:v>39</c:v>
                </c:pt>
                <c:pt idx="18">
                  <c:v>41</c:v>
                </c:pt>
                <c:pt idx="19">
                  <c:v>43</c:v>
                </c:pt>
                <c:pt idx="20">
                  <c:v>45</c:v>
                </c:pt>
                <c:pt idx="21">
                  <c:v>47</c:v>
                </c:pt>
                <c:pt idx="22">
                  <c:v>49</c:v>
                </c:pt>
                <c:pt idx="23">
                  <c:v>51</c:v>
                </c:pt>
                <c:pt idx="24">
                  <c:v>53</c:v>
                </c:pt>
                <c:pt idx="25">
                  <c:v>55</c:v>
                </c:pt>
                <c:pt idx="26">
                  <c:v>57</c:v>
                </c:pt>
                <c:pt idx="27">
                  <c:v>59</c:v>
                </c:pt>
                <c:pt idx="28">
                  <c:v>61</c:v>
                </c:pt>
                <c:pt idx="29">
                  <c:v>63</c:v>
                </c:pt>
              </c:numCache>
            </c:numRef>
          </c:xVal>
          <c:yVal>
            <c:numRef>
              <c:f>Sheet1!$D$2:$D$31</c:f>
              <c:numCache>
                <c:formatCode>General</c:formatCode>
                <c:ptCount val="30"/>
                <c:pt idx="0">
                  <c:v>82.7</c:v>
                </c:pt>
                <c:pt idx="1">
                  <c:v>80.5</c:v>
                </c:pt>
                <c:pt idx="2">
                  <c:v>86.3</c:v>
                </c:pt>
                <c:pt idx="3">
                  <c:v>89.1</c:v>
                </c:pt>
                <c:pt idx="4">
                  <c:v>113.2</c:v>
                </c:pt>
                <c:pt idx="5">
                  <c:v>117.4</c:v>
                </c:pt>
                <c:pt idx="6">
                  <c:v>123.9</c:v>
                </c:pt>
                <c:pt idx="7">
                  <c:v>137.6</c:v>
                </c:pt>
                <c:pt idx="8">
                  <c:v>131.29999999999998</c:v>
                </c:pt>
                <c:pt idx="9">
                  <c:v>141.69999999999999</c:v>
                </c:pt>
                <c:pt idx="10">
                  <c:v>156.4</c:v>
                </c:pt>
                <c:pt idx="11">
                  <c:v>162.79999999999998</c:v>
                </c:pt>
                <c:pt idx="12">
                  <c:v>168.10000000000002</c:v>
                </c:pt>
                <c:pt idx="13">
                  <c:v>179.2</c:v>
                </c:pt>
                <c:pt idx="14">
                  <c:v>188.10000000000002</c:v>
                </c:pt>
                <c:pt idx="15">
                  <c:v>204.39999999999998</c:v>
                </c:pt>
                <c:pt idx="16">
                  <c:v>207.3</c:v>
                </c:pt>
                <c:pt idx="17">
                  <c:v>204.1</c:v>
                </c:pt>
                <c:pt idx="18">
                  <c:v>216.9</c:v>
                </c:pt>
                <c:pt idx="19">
                  <c:v>223.70000000000002</c:v>
                </c:pt>
                <c:pt idx="20">
                  <c:v>230.5</c:v>
                </c:pt>
                <c:pt idx="21">
                  <c:v>240.6</c:v>
                </c:pt>
                <c:pt idx="22">
                  <c:v>241.4</c:v>
                </c:pt>
                <c:pt idx="23">
                  <c:v>256.5</c:v>
                </c:pt>
                <c:pt idx="24">
                  <c:v>266</c:v>
                </c:pt>
                <c:pt idx="25">
                  <c:v>286.39999999999998</c:v>
                </c:pt>
                <c:pt idx="26">
                  <c:v>279.2</c:v>
                </c:pt>
                <c:pt idx="27">
                  <c:v>293.8</c:v>
                </c:pt>
                <c:pt idx="28">
                  <c:v>302.3</c:v>
                </c:pt>
                <c:pt idx="29">
                  <c:v>306.09999999999997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1464168"/>
        <c:axId val="331466520"/>
      </c:scatterChart>
      <c:valAx>
        <c:axId val="33146416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That (ub)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31466520"/>
        <c:crosses val="autoZero"/>
        <c:crossBetween val="midCat"/>
      </c:valAx>
      <c:valAx>
        <c:axId val="33146652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This (ua)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3146416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600"/>
              <a:t>Graph of Acceleration</a:t>
            </a:r>
            <a:r>
              <a:rPr lang="en-US" sz="1600" baseline="0"/>
              <a:t> vs Mass </a:t>
            </a:r>
          </a:p>
          <a:p>
            <a:pPr>
              <a:defRPr/>
            </a:pPr>
            <a:r>
              <a:rPr lang="en-US" sz="1600" baseline="0"/>
              <a:t>for a Cart Moving under the Influence of a Constant Force</a:t>
            </a:r>
            <a:endParaRPr lang="en-US" sz="160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x"/>
            <c:size val="5"/>
            <c:spPr>
              <a:ln>
                <a:solidFill>
                  <a:schemeClr val="tx1"/>
                </a:solidFill>
              </a:ln>
            </c:spPr>
          </c:marker>
          <c:trendline>
            <c:trendlineType val="power"/>
            <c:dispRSqr val="0"/>
            <c:dispEq val="0"/>
          </c:trendline>
          <c:errBars>
            <c:errDir val="y"/>
            <c:errBarType val="both"/>
            <c:errValType val="fixedVal"/>
            <c:noEndCap val="0"/>
            <c:val val="0.1"/>
          </c:errBars>
          <c:xVal>
            <c:numRef>
              <c:f>Sheet5!$A$1:$A$30</c:f>
              <c:numCache>
                <c:formatCode>0.0</c:formatCode>
                <c:ptCount val="30"/>
                <c:pt idx="0">
                  <c:v>0.1</c:v>
                </c:pt>
                <c:pt idx="1">
                  <c:v>0.2</c:v>
                </c:pt>
                <c:pt idx="2">
                  <c:v>0.30000000000000004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0.79999999999999993</c:v>
                </c:pt>
                <c:pt idx="8">
                  <c:v>0.89999999999999991</c:v>
                </c:pt>
                <c:pt idx="9">
                  <c:v>0.99999999999999989</c:v>
                </c:pt>
                <c:pt idx="10">
                  <c:v>1.0999999999999999</c:v>
                </c:pt>
                <c:pt idx="11">
                  <c:v>1.2</c:v>
                </c:pt>
                <c:pt idx="12">
                  <c:v>1.3</c:v>
                </c:pt>
                <c:pt idx="13">
                  <c:v>1.4000000000000001</c:v>
                </c:pt>
                <c:pt idx="14">
                  <c:v>1.5000000000000002</c:v>
                </c:pt>
                <c:pt idx="15">
                  <c:v>1.6000000000000003</c:v>
                </c:pt>
                <c:pt idx="16">
                  <c:v>1.7000000000000004</c:v>
                </c:pt>
                <c:pt idx="17">
                  <c:v>1.8000000000000005</c:v>
                </c:pt>
                <c:pt idx="18">
                  <c:v>1.9000000000000006</c:v>
                </c:pt>
                <c:pt idx="19">
                  <c:v>2.0000000000000004</c:v>
                </c:pt>
                <c:pt idx="20">
                  <c:v>2.1000000000000005</c:v>
                </c:pt>
                <c:pt idx="21">
                  <c:v>2.2000000000000006</c:v>
                </c:pt>
                <c:pt idx="22">
                  <c:v>2.3000000000000007</c:v>
                </c:pt>
                <c:pt idx="23">
                  <c:v>2.4000000000000008</c:v>
                </c:pt>
                <c:pt idx="24">
                  <c:v>2.5000000000000009</c:v>
                </c:pt>
                <c:pt idx="25">
                  <c:v>2.600000000000001</c:v>
                </c:pt>
                <c:pt idx="26">
                  <c:v>2.7000000000000011</c:v>
                </c:pt>
                <c:pt idx="27">
                  <c:v>2.8000000000000012</c:v>
                </c:pt>
                <c:pt idx="28">
                  <c:v>2.9000000000000012</c:v>
                </c:pt>
                <c:pt idx="29">
                  <c:v>3.0000000000000013</c:v>
                </c:pt>
              </c:numCache>
            </c:numRef>
          </c:xVal>
          <c:yVal>
            <c:numRef>
              <c:f>Sheet5!$B$1:$B$30</c:f>
              <c:numCache>
                <c:formatCode>General</c:formatCode>
                <c:ptCount val="30"/>
                <c:pt idx="0">
                  <c:v>4.8513999999999999</c:v>
                </c:pt>
                <c:pt idx="1">
                  <c:v>2.4329000000000001</c:v>
                </c:pt>
                <c:pt idx="2">
                  <c:v>1.7188333333333332</c:v>
                </c:pt>
                <c:pt idx="3">
                  <c:v>1.2133</c:v>
                </c:pt>
                <c:pt idx="4">
                  <c:v>1.0385</c:v>
                </c:pt>
                <c:pt idx="5">
                  <c:v>0.89136666666666675</c:v>
                </c:pt>
                <c:pt idx="6">
                  <c:v>0.71170000000000011</c:v>
                </c:pt>
                <c:pt idx="7">
                  <c:v>0.64760000000000018</c:v>
                </c:pt>
                <c:pt idx="8">
                  <c:v>0.55344444444444452</c:v>
                </c:pt>
                <c:pt idx="9">
                  <c:v>0.48370000000000013</c:v>
                </c:pt>
                <c:pt idx="10">
                  <c:v>0.45445454545454556</c:v>
                </c:pt>
                <c:pt idx="11">
                  <c:v>0.3219333333333334</c:v>
                </c:pt>
                <c:pt idx="12">
                  <c:v>0.36522307692307698</c:v>
                </c:pt>
                <c:pt idx="13">
                  <c:v>0.40309999999999996</c:v>
                </c:pt>
                <c:pt idx="14">
                  <c:v>0.32216666666666666</c:v>
                </c:pt>
                <c:pt idx="15">
                  <c:v>0.34224999999999994</c:v>
                </c:pt>
                <c:pt idx="16">
                  <c:v>0.36473529411764705</c:v>
                </c:pt>
                <c:pt idx="17">
                  <c:v>0.25422222222222218</c:v>
                </c:pt>
                <c:pt idx="18">
                  <c:v>0.22729473684210522</c:v>
                </c:pt>
                <c:pt idx="19">
                  <c:v>0.2954</c:v>
                </c:pt>
                <c:pt idx="20">
                  <c:v>0.1847333333333333</c:v>
                </c:pt>
                <c:pt idx="21">
                  <c:v>0.27762727272727272</c:v>
                </c:pt>
                <c:pt idx="22">
                  <c:v>0.29314347826086951</c:v>
                </c:pt>
                <c:pt idx="23">
                  <c:v>0.2833666666666666</c:v>
                </c:pt>
                <c:pt idx="24">
                  <c:v>0.18429999999999996</c:v>
                </c:pt>
                <c:pt idx="25">
                  <c:v>0.2424615384615384</c:v>
                </c:pt>
                <c:pt idx="26">
                  <c:v>0.2606814814814814</c:v>
                </c:pt>
                <c:pt idx="27">
                  <c:v>0.18939999999999993</c:v>
                </c:pt>
                <c:pt idx="28">
                  <c:v>0.19146551724137925</c:v>
                </c:pt>
                <c:pt idx="29">
                  <c:v>0.23353333333333326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7831664"/>
        <c:axId val="327832056"/>
      </c:scatterChart>
      <c:valAx>
        <c:axId val="32783166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of Cart (kg)</a:t>
                </a:r>
              </a:p>
            </c:rich>
          </c:tx>
          <c:layout/>
          <c:overlay val="0"/>
        </c:title>
        <c:numFmt formatCode="0.0" sourceLinked="1"/>
        <c:majorTickMark val="none"/>
        <c:minorTickMark val="none"/>
        <c:tickLblPos val="nextTo"/>
        <c:crossAx val="327832056"/>
        <c:crosses val="autoZero"/>
        <c:crossBetween val="midCat"/>
      </c:valAx>
      <c:valAx>
        <c:axId val="32783205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Acceleration</a:t>
                </a:r>
                <a:r>
                  <a:rPr lang="en-US" baseline="0"/>
                  <a:t> (m/s</a:t>
                </a:r>
                <a:r>
                  <a:rPr lang="en-US" baseline="30000"/>
                  <a:t>2</a:t>
                </a:r>
                <a:r>
                  <a:rPr lang="en-US" baseline="0"/>
                  <a:t>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2783166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 baseline="0"/>
              <a:t>Graph of Acceleration vs Inverse Mass of a Cart Moving Under the Influence of a Constant Force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trendline>
            <c:trendlineType val="linear"/>
            <c:dispRSqr val="0"/>
            <c:dispEq val="1"/>
            <c:trendlineLbl>
              <c:layout>
                <c:manualLayout>
                  <c:x val="0.14618595758253269"/>
                  <c:y val="0.10036352932518949"/>
                </c:manualLayout>
              </c:layout>
              <c:numFmt formatCode="General" sourceLinked="0"/>
            </c:trendlineLbl>
          </c:trendline>
          <c:errBars>
            <c:errDir val="y"/>
            <c:errBarType val="both"/>
            <c:errValType val="fixedVal"/>
            <c:noEndCap val="0"/>
            <c:val val="0.30000000000000004"/>
          </c:errBars>
          <c:xVal>
            <c:numRef>
              <c:f>Sheet5!$D$1:$D$28</c:f>
              <c:numCache>
                <c:formatCode>0.0</c:formatCode>
                <c:ptCount val="28"/>
                <c:pt idx="0">
                  <c:v>10</c:v>
                </c:pt>
                <c:pt idx="1">
                  <c:v>8</c:v>
                </c:pt>
                <c:pt idx="2">
                  <c:v>6.666666666666667</c:v>
                </c:pt>
                <c:pt idx="3">
                  <c:v>5.7142857142857144</c:v>
                </c:pt>
                <c:pt idx="4">
                  <c:v>5</c:v>
                </c:pt>
                <c:pt idx="5">
                  <c:v>3.333333333333333</c:v>
                </c:pt>
                <c:pt idx="6">
                  <c:v>2.5</c:v>
                </c:pt>
                <c:pt idx="11">
                  <c:v>1.1111111111111112</c:v>
                </c:pt>
                <c:pt idx="12">
                  <c:v>1</c:v>
                </c:pt>
                <c:pt idx="15">
                  <c:v>0.76923076923076916</c:v>
                </c:pt>
                <c:pt idx="16">
                  <c:v>0.71428571428571419</c:v>
                </c:pt>
                <c:pt idx="18">
                  <c:v>0.62499999999999989</c:v>
                </c:pt>
                <c:pt idx="20">
                  <c:v>0.55555555555555536</c:v>
                </c:pt>
                <c:pt idx="22">
                  <c:v>0.47619047619047605</c:v>
                </c:pt>
                <c:pt idx="24">
                  <c:v>0.39999999999999986</c:v>
                </c:pt>
                <c:pt idx="27">
                  <c:v>0.3333333333333332</c:v>
                </c:pt>
              </c:numCache>
            </c:numRef>
          </c:xVal>
          <c:yVal>
            <c:numRef>
              <c:f>Sheet5!$B$1:$B$28</c:f>
              <c:numCache>
                <c:formatCode>0.0</c:formatCode>
                <c:ptCount val="28"/>
                <c:pt idx="0">
                  <c:v>4.8360000000000003</c:v>
                </c:pt>
                <c:pt idx="1">
                  <c:v>3.9940000000000002</c:v>
                </c:pt>
                <c:pt idx="2">
                  <c:v>3.174666666666667</c:v>
                </c:pt>
                <c:pt idx="3">
                  <c:v>2.6240000000000001</c:v>
                </c:pt>
                <c:pt idx="4">
                  <c:v>2.2310000000000003</c:v>
                </c:pt>
                <c:pt idx="5">
                  <c:v>1.4083333333333332</c:v>
                </c:pt>
                <c:pt idx="6">
                  <c:v>1.0060000000000002</c:v>
                </c:pt>
                <c:pt idx="11">
                  <c:v>0.29844444444444451</c:v>
                </c:pt>
                <c:pt idx="12">
                  <c:v>0.38800000000000012</c:v>
                </c:pt>
                <c:pt idx="15">
                  <c:v>0.472923076923077</c:v>
                </c:pt>
                <c:pt idx="16">
                  <c:v>0.43099999999999999</c:v>
                </c:pt>
                <c:pt idx="18">
                  <c:v>0.24024999999999996</c:v>
                </c:pt>
                <c:pt idx="20">
                  <c:v>0.22722222222222221</c:v>
                </c:pt>
                <c:pt idx="22">
                  <c:v>6.2333333333333324E-2</c:v>
                </c:pt>
                <c:pt idx="24">
                  <c:v>0.11199999999999995</c:v>
                </c:pt>
                <c:pt idx="27">
                  <c:v>0.12733333333333327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7832448"/>
        <c:axId val="330723416"/>
      </c:scatterChart>
      <c:valAx>
        <c:axId val="32783244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Inverse Mass (kg-</a:t>
                </a:r>
                <a:r>
                  <a:rPr lang="en-US" baseline="30000"/>
                  <a:t>1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330723416"/>
        <c:crosses val="autoZero"/>
        <c:crossBetween val="midCat"/>
      </c:valAx>
      <c:valAx>
        <c:axId val="330723416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Acceleration (ms</a:t>
                </a:r>
                <a:r>
                  <a:rPr lang="en-US" baseline="30000"/>
                  <a:t>-2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32783244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Gravitational Potential</a:t>
            </a:r>
            <a:r>
              <a:rPr lang="en-US" baseline="0"/>
              <a:t> Energy of A 5,00 kg Mass vs Distance from Centre of the Earth.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787371917493364"/>
          <c:y val="0.25391459721380982"/>
          <c:w val="0.78237584708691077"/>
          <c:h val="0.67120068645265496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trendline>
            <c:trendlineType val="poly"/>
            <c:order val="6"/>
            <c:dispRSqr val="0"/>
            <c:dispEq val="0"/>
          </c:trendline>
          <c:xVal>
            <c:numRef>
              <c:f>Sheet6!$A$2:$A$40</c:f>
              <c:numCache>
                <c:formatCode>0.00E+00</c:formatCode>
                <c:ptCount val="39"/>
                <c:pt idx="0">
                  <c:v>1000000</c:v>
                </c:pt>
                <c:pt idx="1">
                  <c:v>1100000</c:v>
                </c:pt>
                <c:pt idx="2">
                  <c:v>1200000</c:v>
                </c:pt>
                <c:pt idx="3">
                  <c:v>1300000</c:v>
                </c:pt>
                <c:pt idx="4">
                  <c:v>1400000</c:v>
                </c:pt>
                <c:pt idx="5">
                  <c:v>1500000</c:v>
                </c:pt>
                <c:pt idx="6">
                  <c:v>1600000</c:v>
                </c:pt>
                <c:pt idx="7">
                  <c:v>1700000</c:v>
                </c:pt>
                <c:pt idx="8">
                  <c:v>1800000</c:v>
                </c:pt>
                <c:pt idx="9">
                  <c:v>1900000</c:v>
                </c:pt>
                <c:pt idx="10">
                  <c:v>2000000</c:v>
                </c:pt>
                <c:pt idx="11">
                  <c:v>2100000</c:v>
                </c:pt>
                <c:pt idx="12">
                  <c:v>2200000</c:v>
                </c:pt>
                <c:pt idx="13">
                  <c:v>2300000</c:v>
                </c:pt>
                <c:pt idx="14">
                  <c:v>2400000</c:v>
                </c:pt>
                <c:pt idx="15">
                  <c:v>2500000</c:v>
                </c:pt>
                <c:pt idx="16">
                  <c:v>2600000</c:v>
                </c:pt>
                <c:pt idx="17">
                  <c:v>2700000</c:v>
                </c:pt>
                <c:pt idx="18">
                  <c:v>2800000</c:v>
                </c:pt>
                <c:pt idx="19">
                  <c:v>2900000</c:v>
                </c:pt>
                <c:pt idx="20">
                  <c:v>3000000</c:v>
                </c:pt>
                <c:pt idx="21">
                  <c:v>3100000</c:v>
                </c:pt>
                <c:pt idx="22">
                  <c:v>3200000</c:v>
                </c:pt>
                <c:pt idx="23">
                  <c:v>3300000</c:v>
                </c:pt>
                <c:pt idx="24">
                  <c:v>3400000</c:v>
                </c:pt>
                <c:pt idx="25">
                  <c:v>3500000</c:v>
                </c:pt>
                <c:pt idx="26">
                  <c:v>3600000</c:v>
                </c:pt>
                <c:pt idx="27">
                  <c:v>3700000</c:v>
                </c:pt>
                <c:pt idx="28">
                  <c:v>3800000</c:v>
                </c:pt>
                <c:pt idx="29">
                  <c:v>3900000</c:v>
                </c:pt>
                <c:pt idx="30">
                  <c:v>4000000</c:v>
                </c:pt>
                <c:pt idx="31">
                  <c:v>4100000</c:v>
                </c:pt>
                <c:pt idx="32">
                  <c:v>4200000</c:v>
                </c:pt>
                <c:pt idx="33">
                  <c:v>4300000</c:v>
                </c:pt>
                <c:pt idx="34">
                  <c:v>4400000</c:v>
                </c:pt>
                <c:pt idx="35">
                  <c:v>4500000</c:v>
                </c:pt>
                <c:pt idx="36">
                  <c:v>4600000</c:v>
                </c:pt>
                <c:pt idx="37">
                  <c:v>4700000</c:v>
                </c:pt>
                <c:pt idx="38">
                  <c:v>4800000</c:v>
                </c:pt>
              </c:numCache>
            </c:numRef>
          </c:xVal>
          <c:yVal>
            <c:numRef>
              <c:f>Sheet6!$B$2:$B$40</c:f>
              <c:numCache>
                <c:formatCode>0.00E+00</c:formatCode>
                <c:ptCount val="39"/>
                <c:pt idx="0">
                  <c:v>-1994330.0000000002</c:v>
                </c:pt>
                <c:pt idx="1">
                  <c:v>-1648206.6115702481</c:v>
                </c:pt>
                <c:pt idx="2">
                  <c:v>-1384951.388888889</c:v>
                </c:pt>
                <c:pt idx="3">
                  <c:v>-1180076.9230769232</c:v>
                </c:pt>
                <c:pt idx="4">
                  <c:v>-1017515.3061224491</c:v>
                </c:pt>
                <c:pt idx="5">
                  <c:v>-886368.88888888899</c:v>
                </c:pt>
                <c:pt idx="6">
                  <c:v>-779035.15625000012</c:v>
                </c:pt>
                <c:pt idx="7">
                  <c:v>-690079.58477508661</c:v>
                </c:pt>
                <c:pt idx="8">
                  <c:v>-615533.95061728405</c:v>
                </c:pt>
                <c:pt idx="9">
                  <c:v>-552445.9833795015</c:v>
                </c:pt>
                <c:pt idx="10">
                  <c:v>-498582.50000000006</c:v>
                </c:pt>
                <c:pt idx="11">
                  <c:v>-452229.02494331071</c:v>
                </c:pt>
                <c:pt idx="12">
                  <c:v>-412051.65289256204</c:v>
                </c:pt>
                <c:pt idx="13">
                  <c:v>-377000.00000000006</c:v>
                </c:pt>
                <c:pt idx="14">
                  <c:v>-346237.84722222225</c:v>
                </c:pt>
                <c:pt idx="15">
                  <c:v>-319092.80000000005</c:v>
                </c:pt>
                <c:pt idx="16">
                  <c:v>-295019.23076923081</c:v>
                </c:pt>
                <c:pt idx="17">
                  <c:v>-273570.64471879293</c:v>
                </c:pt>
                <c:pt idx="18">
                  <c:v>-254378.82653061228</c:v>
                </c:pt>
                <c:pt idx="19">
                  <c:v>-237137.93103448278</c:v>
                </c:pt>
                <c:pt idx="20">
                  <c:v>-221592.22222222225</c:v>
                </c:pt>
                <c:pt idx="21">
                  <c:v>-207526.53485952137</c:v>
                </c:pt>
                <c:pt idx="22">
                  <c:v>-194758.78906250003</c:v>
                </c:pt>
                <c:pt idx="23">
                  <c:v>-183134.06795224978</c:v>
                </c:pt>
                <c:pt idx="24">
                  <c:v>-172519.89619377165</c:v>
                </c:pt>
                <c:pt idx="25">
                  <c:v>-162802.44897959186</c:v>
                </c:pt>
                <c:pt idx="26">
                  <c:v>-153883.48765432101</c:v>
                </c:pt>
                <c:pt idx="27">
                  <c:v>-145677.86705624545</c:v>
                </c:pt>
                <c:pt idx="28">
                  <c:v>-138111.49584487538</c:v>
                </c:pt>
                <c:pt idx="29">
                  <c:v>-131119.65811965812</c:v>
                </c:pt>
                <c:pt idx="30">
                  <c:v>-124645.62500000001</c:v>
                </c:pt>
                <c:pt idx="31">
                  <c:v>-118639.50029744202</c:v>
                </c:pt>
                <c:pt idx="32">
                  <c:v>-113057.25623582768</c:v>
                </c:pt>
                <c:pt idx="33">
                  <c:v>-107859.92428339644</c:v>
                </c:pt>
                <c:pt idx="34">
                  <c:v>-103012.91322314051</c:v>
                </c:pt>
                <c:pt idx="35">
                  <c:v>-98485.43209876545</c:v>
                </c:pt>
                <c:pt idx="36">
                  <c:v>-94250.000000000015</c:v>
                </c:pt>
                <c:pt idx="37">
                  <c:v>-90282.028066998653</c:v>
                </c:pt>
                <c:pt idx="38">
                  <c:v>-86559.461805555562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0721064"/>
        <c:axId val="330724592"/>
      </c:scatterChart>
      <c:valAx>
        <c:axId val="33072106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Distance From Centre of Earth (m)</a:t>
                </a:r>
              </a:p>
            </c:rich>
          </c:tx>
          <c:layout>
            <c:manualLayout>
              <c:xMode val="edge"/>
              <c:yMode val="edge"/>
              <c:x val="0.39055957771284899"/>
              <c:y val="0.15692448472680126"/>
            </c:manualLayout>
          </c:layout>
          <c:overlay val="0"/>
        </c:title>
        <c:numFmt formatCode="#,##0.0" sourceLinked="0"/>
        <c:majorTickMark val="in"/>
        <c:minorTickMark val="none"/>
        <c:tickLblPos val="high"/>
        <c:crossAx val="330724592"/>
        <c:crosses val="autoZero"/>
        <c:crossBetween val="midCat"/>
      </c:valAx>
      <c:valAx>
        <c:axId val="33072459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Gravitational Potential Energy</a:t>
                </a:r>
                <a:r>
                  <a:rPr lang="en-US" baseline="0"/>
                  <a:t> (J)</a:t>
                </a:r>
                <a:endParaRPr lang="en-US"/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33072106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Gravitational Potential</a:t>
            </a:r>
            <a:r>
              <a:rPr lang="en-US" sz="1400" baseline="0"/>
              <a:t> Energy of A 5,00 kg Mass vs Distance from Centre of the Earth.</a:t>
            </a:r>
            <a:endParaRPr lang="en-US" sz="14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787371917493364"/>
          <c:y val="0.25391459721380982"/>
          <c:w val="0.78237584708691077"/>
          <c:h val="0.67120068645265496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xVal>
            <c:numRef>
              <c:f>Sheet6!$A$2:$A$40</c:f>
              <c:numCache>
                <c:formatCode>0.00E+00</c:formatCode>
                <c:ptCount val="39"/>
                <c:pt idx="0">
                  <c:v>1000000</c:v>
                </c:pt>
                <c:pt idx="1">
                  <c:v>1100000</c:v>
                </c:pt>
                <c:pt idx="2">
                  <c:v>1200000</c:v>
                </c:pt>
                <c:pt idx="3">
                  <c:v>1300000</c:v>
                </c:pt>
                <c:pt idx="4">
                  <c:v>1400000</c:v>
                </c:pt>
                <c:pt idx="5">
                  <c:v>1500000</c:v>
                </c:pt>
                <c:pt idx="6">
                  <c:v>1600000</c:v>
                </c:pt>
                <c:pt idx="7">
                  <c:v>1700000</c:v>
                </c:pt>
                <c:pt idx="8">
                  <c:v>1800000</c:v>
                </c:pt>
                <c:pt idx="9">
                  <c:v>1900000</c:v>
                </c:pt>
                <c:pt idx="10">
                  <c:v>2000000</c:v>
                </c:pt>
                <c:pt idx="11">
                  <c:v>2100000</c:v>
                </c:pt>
                <c:pt idx="12">
                  <c:v>2200000</c:v>
                </c:pt>
                <c:pt idx="13">
                  <c:v>2300000</c:v>
                </c:pt>
                <c:pt idx="14">
                  <c:v>2400000</c:v>
                </c:pt>
                <c:pt idx="15">
                  <c:v>2500000</c:v>
                </c:pt>
                <c:pt idx="16">
                  <c:v>2600000</c:v>
                </c:pt>
                <c:pt idx="17">
                  <c:v>2700000</c:v>
                </c:pt>
                <c:pt idx="18">
                  <c:v>2800000</c:v>
                </c:pt>
                <c:pt idx="19">
                  <c:v>2900000</c:v>
                </c:pt>
                <c:pt idx="20">
                  <c:v>3000000</c:v>
                </c:pt>
                <c:pt idx="21">
                  <c:v>3100000</c:v>
                </c:pt>
                <c:pt idx="22">
                  <c:v>3200000</c:v>
                </c:pt>
                <c:pt idx="23">
                  <c:v>3300000</c:v>
                </c:pt>
                <c:pt idx="24">
                  <c:v>3400000</c:v>
                </c:pt>
                <c:pt idx="25">
                  <c:v>3500000</c:v>
                </c:pt>
                <c:pt idx="26">
                  <c:v>3600000</c:v>
                </c:pt>
                <c:pt idx="27">
                  <c:v>3700000</c:v>
                </c:pt>
                <c:pt idx="28">
                  <c:v>3800000</c:v>
                </c:pt>
                <c:pt idx="29">
                  <c:v>3900000</c:v>
                </c:pt>
                <c:pt idx="30">
                  <c:v>4000000</c:v>
                </c:pt>
                <c:pt idx="31">
                  <c:v>4100000</c:v>
                </c:pt>
                <c:pt idx="32">
                  <c:v>4200000</c:v>
                </c:pt>
                <c:pt idx="33">
                  <c:v>4300000</c:v>
                </c:pt>
                <c:pt idx="34">
                  <c:v>4400000</c:v>
                </c:pt>
                <c:pt idx="35">
                  <c:v>4500000</c:v>
                </c:pt>
                <c:pt idx="36">
                  <c:v>4600000</c:v>
                </c:pt>
                <c:pt idx="37">
                  <c:v>4700000</c:v>
                </c:pt>
                <c:pt idx="38">
                  <c:v>4800000</c:v>
                </c:pt>
              </c:numCache>
            </c:numRef>
          </c:xVal>
          <c:yVal>
            <c:numRef>
              <c:f>Sheet6!$B$2:$B$40</c:f>
              <c:numCache>
                <c:formatCode>0.00E+00</c:formatCode>
                <c:ptCount val="39"/>
                <c:pt idx="0">
                  <c:v>-1994330.0000000002</c:v>
                </c:pt>
                <c:pt idx="1">
                  <c:v>-1648206.6115702481</c:v>
                </c:pt>
                <c:pt idx="2">
                  <c:v>-1384951.388888889</c:v>
                </c:pt>
                <c:pt idx="3">
                  <c:v>-1180076.9230769232</c:v>
                </c:pt>
                <c:pt idx="4">
                  <c:v>-1017515.3061224491</c:v>
                </c:pt>
                <c:pt idx="5">
                  <c:v>-886368.88888888899</c:v>
                </c:pt>
                <c:pt idx="6">
                  <c:v>-779035.15625000012</c:v>
                </c:pt>
                <c:pt idx="7">
                  <c:v>-690079.58477508661</c:v>
                </c:pt>
                <c:pt idx="8">
                  <c:v>-615533.95061728405</c:v>
                </c:pt>
                <c:pt idx="9">
                  <c:v>-552445.9833795015</c:v>
                </c:pt>
                <c:pt idx="10">
                  <c:v>-498582.50000000006</c:v>
                </c:pt>
                <c:pt idx="11">
                  <c:v>-452229.02494331071</c:v>
                </c:pt>
                <c:pt idx="12">
                  <c:v>-412051.65289256204</c:v>
                </c:pt>
                <c:pt idx="13">
                  <c:v>-377000.00000000006</c:v>
                </c:pt>
                <c:pt idx="14">
                  <c:v>-346237.84722222225</c:v>
                </c:pt>
                <c:pt idx="15">
                  <c:v>-319092.80000000005</c:v>
                </c:pt>
                <c:pt idx="16">
                  <c:v>-295019.23076923081</c:v>
                </c:pt>
                <c:pt idx="17">
                  <c:v>-273570.64471879293</c:v>
                </c:pt>
                <c:pt idx="18">
                  <c:v>-254378.82653061228</c:v>
                </c:pt>
                <c:pt idx="19">
                  <c:v>-237137.93103448278</c:v>
                </c:pt>
                <c:pt idx="20">
                  <c:v>-221592.22222222225</c:v>
                </c:pt>
                <c:pt idx="21">
                  <c:v>-207526.53485952137</c:v>
                </c:pt>
                <c:pt idx="22">
                  <c:v>-194758.78906250003</c:v>
                </c:pt>
                <c:pt idx="23">
                  <c:v>-183134.06795224978</c:v>
                </c:pt>
                <c:pt idx="24">
                  <c:v>-172519.89619377165</c:v>
                </c:pt>
                <c:pt idx="25">
                  <c:v>-162802.44897959186</c:v>
                </c:pt>
                <c:pt idx="26">
                  <c:v>-153883.48765432101</c:v>
                </c:pt>
                <c:pt idx="27">
                  <c:v>-145677.86705624545</c:v>
                </c:pt>
                <c:pt idx="28">
                  <c:v>-138111.49584487538</c:v>
                </c:pt>
                <c:pt idx="29">
                  <c:v>-131119.65811965812</c:v>
                </c:pt>
                <c:pt idx="30">
                  <c:v>-124645.62500000001</c:v>
                </c:pt>
                <c:pt idx="31">
                  <c:v>-118639.50029744202</c:v>
                </c:pt>
                <c:pt idx="32">
                  <c:v>-113057.25623582768</c:v>
                </c:pt>
                <c:pt idx="33">
                  <c:v>-107859.92428339644</c:v>
                </c:pt>
                <c:pt idx="34">
                  <c:v>-103012.91322314051</c:v>
                </c:pt>
                <c:pt idx="35">
                  <c:v>-98485.43209876545</c:v>
                </c:pt>
                <c:pt idx="36">
                  <c:v>-94250.000000000015</c:v>
                </c:pt>
                <c:pt idx="37">
                  <c:v>-90282.028066998653</c:v>
                </c:pt>
                <c:pt idx="38">
                  <c:v>-86559.461805555562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0722240"/>
        <c:axId val="330723808"/>
      </c:scatterChart>
      <c:valAx>
        <c:axId val="33072224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Distance From Centre of Earth (m)</a:t>
                </a:r>
              </a:p>
            </c:rich>
          </c:tx>
          <c:layout>
            <c:manualLayout>
              <c:xMode val="edge"/>
              <c:yMode val="edge"/>
              <c:x val="0.39448062636238268"/>
              <c:y val="0.16870502725620837"/>
            </c:manualLayout>
          </c:layout>
          <c:overlay val="0"/>
        </c:title>
        <c:numFmt formatCode="#,##0.0" sourceLinked="0"/>
        <c:majorTickMark val="in"/>
        <c:minorTickMark val="none"/>
        <c:tickLblPos val="high"/>
        <c:crossAx val="330723808"/>
        <c:crosses val="autoZero"/>
        <c:crossBetween val="midCat"/>
      </c:valAx>
      <c:valAx>
        <c:axId val="33072380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Gravitational Potential Energy</a:t>
                </a:r>
                <a:r>
                  <a:rPr lang="en-US" baseline="0"/>
                  <a:t> (J)</a:t>
                </a:r>
                <a:endParaRPr lang="en-US"/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33072224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 baseline="0"/>
              <a:t>Graph of Acceleration vs Inverse Mass of a Cart Moving Under the Influence of a Constant Force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trendline>
            <c:trendlineType val="linear"/>
            <c:dispRSqr val="0"/>
            <c:dispEq val="1"/>
            <c:trendlineLbl>
              <c:layout>
                <c:manualLayout>
                  <c:x val="0.14618595758253269"/>
                  <c:y val="0.10036352932518949"/>
                </c:manualLayout>
              </c:layout>
              <c:numFmt formatCode="General" sourceLinked="0"/>
            </c:trendlineLbl>
          </c:trendline>
          <c:errBars>
            <c:errDir val="y"/>
            <c:errBarType val="both"/>
            <c:errValType val="fixedVal"/>
            <c:noEndCap val="0"/>
            <c:val val="0.30000000000000004"/>
          </c:errBars>
          <c:xVal>
            <c:numRef>
              <c:f>Sheet5!$D$1:$D$28</c:f>
              <c:numCache>
                <c:formatCode>0.0</c:formatCode>
                <c:ptCount val="28"/>
                <c:pt idx="0">
                  <c:v>10</c:v>
                </c:pt>
                <c:pt idx="1">
                  <c:v>8</c:v>
                </c:pt>
                <c:pt idx="2">
                  <c:v>6.666666666666667</c:v>
                </c:pt>
                <c:pt idx="3">
                  <c:v>5.7142857142857144</c:v>
                </c:pt>
                <c:pt idx="4">
                  <c:v>5</c:v>
                </c:pt>
                <c:pt idx="5">
                  <c:v>3.333333333333333</c:v>
                </c:pt>
                <c:pt idx="6">
                  <c:v>2.5</c:v>
                </c:pt>
                <c:pt idx="11">
                  <c:v>1.1111111111111112</c:v>
                </c:pt>
                <c:pt idx="12">
                  <c:v>1</c:v>
                </c:pt>
                <c:pt idx="15">
                  <c:v>0.76923076923076916</c:v>
                </c:pt>
                <c:pt idx="16">
                  <c:v>0.71428571428571419</c:v>
                </c:pt>
                <c:pt idx="18">
                  <c:v>0.62499999999999989</c:v>
                </c:pt>
                <c:pt idx="20">
                  <c:v>0.55555555555555536</c:v>
                </c:pt>
                <c:pt idx="22">
                  <c:v>0.47619047619047605</c:v>
                </c:pt>
                <c:pt idx="24">
                  <c:v>0.39999999999999986</c:v>
                </c:pt>
                <c:pt idx="27">
                  <c:v>0.3333333333333332</c:v>
                </c:pt>
              </c:numCache>
            </c:numRef>
          </c:xVal>
          <c:yVal>
            <c:numRef>
              <c:f>Sheet5!$B$1:$B$28</c:f>
              <c:numCache>
                <c:formatCode>0.0</c:formatCode>
                <c:ptCount val="28"/>
                <c:pt idx="0">
                  <c:v>4.8360000000000003</c:v>
                </c:pt>
                <c:pt idx="1">
                  <c:v>3.9940000000000002</c:v>
                </c:pt>
                <c:pt idx="2">
                  <c:v>3.174666666666667</c:v>
                </c:pt>
                <c:pt idx="3">
                  <c:v>2.6240000000000001</c:v>
                </c:pt>
                <c:pt idx="4">
                  <c:v>2.2310000000000003</c:v>
                </c:pt>
                <c:pt idx="5">
                  <c:v>1.4083333333333332</c:v>
                </c:pt>
                <c:pt idx="6">
                  <c:v>1.0060000000000002</c:v>
                </c:pt>
                <c:pt idx="11">
                  <c:v>0.29844444444444451</c:v>
                </c:pt>
                <c:pt idx="12">
                  <c:v>0.38800000000000012</c:v>
                </c:pt>
                <c:pt idx="15">
                  <c:v>0.472923076923077</c:v>
                </c:pt>
                <c:pt idx="16">
                  <c:v>0.43099999999999999</c:v>
                </c:pt>
                <c:pt idx="18">
                  <c:v>0.24024999999999996</c:v>
                </c:pt>
                <c:pt idx="20">
                  <c:v>0.22722222222222221</c:v>
                </c:pt>
                <c:pt idx="22">
                  <c:v>6.2333333333333324E-2</c:v>
                </c:pt>
                <c:pt idx="24">
                  <c:v>0.11199999999999995</c:v>
                </c:pt>
                <c:pt idx="27">
                  <c:v>0.12733333333333327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0723024"/>
        <c:axId val="331468480"/>
      </c:scatterChart>
      <c:valAx>
        <c:axId val="33072302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Inverse Mass (kg-</a:t>
                </a:r>
                <a:r>
                  <a:rPr lang="en-US" baseline="30000"/>
                  <a:t>1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331468480"/>
        <c:crosses val="autoZero"/>
        <c:crossBetween val="midCat"/>
      </c:valAx>
      <c:valAx>
        <c:axId val="331468480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Acceleration (ms</a:t>
                </a:r>
                <a:r>
                  <a:rPr lang="en-US" baseline="30000"/>
                  <a:t>-2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33072302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 baseline="0"/>
              <a:t>Graph of Acceleration vs Inverse Mass of a Cart Moving Under the Influence of a Constant Force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trendline>
            <c:trendlineType val="linear"/>
            <c:dispRSqr val="0"/>
            <c:dispEq val="1"/>
            <c:trendlineLbl>
              <c:layout>
                <c:manualLayout>
                  <c:x val="0.14618595758253269"/>
                  <c:y val="0.10036352932518949"/>
                </c:manualLayout>
              </c:layout>
              <c:numFmt formatCode="General" sourceLinked="0"/>
            </c:trendlineLbl>
          </c:trendline>
          <c:errBars>
            <c:errDir val="y"/>
            <c:errBarType val="both"/>
            <c:errValType val="fixedVal"/>
            <c:noEndCap val="0"/>
            <c:val val="0.30000000000000004"/>
          </c:errBars>
          <c:xVal>
            <c:numRef>
              <c:f>Sheet5!$D$1:$D$28</c:f>
              <c:numCache>
                <c:formatCode>0.0</c:formatCode>
                <c:ptCount val="28"/>
                <c:pt idx="0">
                  <c:v>10</c:v>
                </c:pt>
                <c:pt idx="1">
                  <c:v>8</c:v>
                </c:pt>
                <c:pt idx="2">
                  <c:v>6.666666666666667</c:v>
                </c:pt>
                <c:pt idx="3">
                  <c:v>5.7142857142857144</c:v>
                </c:pt>
                <c:pt idx="4">
                  <c:v>5</c:v>
                </c:pt>
                <c:pt idx="5">
                  <c:v>3.333333333333333</c:v>
                </c:pt>
                <c:pt idx="6">
                  <c:v>2.5</c:v>
                </c:pt>
                <c:pt idx="11">
                  <c:v>1.1111111111111112</c:v>
                </c:pt>
                <c:pt idx="12">
                  <c:v>1</c:v>
                </c:pt>
                <c:pt idx="15">
                  <c:v>0.76923076923076916</c:v>
                </c:pt>
                <c:pt idx="16">
                  <c:v>0.71428571428571419</c:v>
                </c:pt>
                <c:pt idx="18">
                  <c:v>0.62499999999999989</c:v>
                </c:pt>
                <c:pt idx="20">
                  <c:v>0.55555555555555536</c:v>
                </c:pt>
                <c:pt idx="22">
                  <c:v>0.47619047619047605</c:v>
                </c:pt>
                <c:pt idx="24">
                  <c:v>0.39999999999999986</c:v>
                </c:pt>
                <c:pt idx="27">
                  <c:v>0.3333333333333332</c:v>
                </c:pt>
              </c:numCache>
            </c:numRef>
          </c:xVal>
          <c:yVal>
            <c:numRef>
              <c:f>Sheet5!$B$1:$B$28</c:f>
              <c:numCache>
                <c:formatCode>0.0</c:formatCode>
                <c:ptCount val="28"/>
                <c:pt idx="0">
                  <c:v>4.8360000000000003</c:v>
                </c:pt>
                <c:pt idx="1">
                  <c:v>3.9940000000000002</c:v>
                </c:pt>
                <c:pt idx="2">
                  <c:v>3.174666666666667</c:v>
                </c:pt>
                <c:pt idx="3">
                  <c:v>2.6240000000000001</c:v>
                </c:pt>
                <c:pt idx="4">
                  <c:v>2.2310000000000003</c:v>
                </c:pt>
                <c:pt idx="5">
                  <c:v>1.4083333333333332</c:v>
                </c:pt>
                <c:pt idx="6">
                  <c:v>1.0060000000000002</c:v>
                </c:pt>
                <c:pt idx="11">
                  <c:v>0.29844444444444451</c:v>
                </c:pt>
                <c:pt idx="12">
                  <c:v>0.38800000000000012</c:v>
                </c:pt>
                <c:pt idx="15">
                  <c:v>0.472923076923077</c:v>
                </c:pt>
                <c:pt idx="16">
                  <c:v>0.43099999999999999</c:v>
                </c:pt>
                <c:pt idx="18">
                  <c:v>0.24024999999999996</c:v>
                </c:pt>
                <c:pt idx="20">
                  <c:v>0.22722222222222221</c:v>
                </c:pt>
                <c:pt idx="22">
                  <c:v>6.2333333333333324E-2</c:v>
                </c:pt>
                <c:pt idx="24">
                  <c:v>0.11199999999999995</c:v>
                </c:pt>
                <c:pt idx="27">
                  <c:v>0.12733333333333327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1467304"/>
        <c:axId val="331463384"/>
      </c:scatterChart>
      <c:valAx>
        <c:axId val="33146730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Inverse Mass (kg-</a:t>
                </a:r>
                <a:r>
                  <a:rPr lang="en-US" baseline="30000"/>
                  <a:t>1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331463384"/>
        <c:crosses val="autoZero"/>
        <c:crossBetween val="midCat"/>
      </c:valAx>
      <c:valAx>
        <c:axId val="331463384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Acceleration (ms</a:t>
                </a:r>
                <a:r>
                  <a:rPr lang="en-US" baseline="30000"/>
                  <a:t>-2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33146730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Graph of This vs That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x"/>
            <c:size val="7"/>
          </c:marker>
          <c:trendline>
            <c:trendlineType val="linear"/>
            <c:backward val="5"/>
            <c:dispRSqr val="0"/>
            <c:dispEq val="0"/>
          </c:trendline>
          <c:xVal>
            <c:numRef>
              <c:f>Sheet1!$B$2:$B$31</c:f>
              <c:numCache>
                <c:formatCode>General</c:formatCode>
                <c:ptCount val="30"/>
                <c:pt idx="0">
                  <c:v>5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13</c:v>
                </c:pt>
                <c:pt idx="5">
                  <c:v>15</c:v>
                </c:pt>
                <c:pt idx="6">
                  <c:v>17</c:v>
                </c:pt>
                <c:pt idx="7">
                  <c:v>19</c:v>
                </c:pt>
                <c:pt idx="8">
                  <c:v>21</c:v>
                </c:pt>
                <c:pt idx="9">
                  <c:v>23</c:v>
                </c:pt>
                <c:pt idx="10">
                  <c:v>25</c:v>
                </c:pt>
                <c:pt idx="11">
                  <c:v>27</c:v>
                </c:pt>
                <c:pt idx="12">
                  <c:v>29</c:v>
                </c:pt>
                <c:pt idx="13">
                  <c:v>31</c:v>
                </c:pt>
                <c:pt idx="14">
                  <c:v>33</c:v>
                </c:pt>
                <c:pt idx="15">
                  <c:v>35</c:v>
                </c:pt>
                <c:pt idx="16">
                  <c:v>37</c:v>
                </c:pt>
                <c:pt idx="17">
                  <c:v>39</c:v>
                </c:pt>
                <c:pt idx="18">
                  <c:v>41</c:v>
                </c:pt>
                <c:pt idx="19">
                  <c:v>43</c:v>
                </c:pt>
                <c:pt idx="20">
                  <c:v>45</c:v>
                </c:pt>
                <c:pt idx="21">
                  <c:v>47</c:v>
                </c:pt>
                <c:pt idx="22">
                  <c:v>49</c:v>
                </c:pt>
                <c:pt idx="23">
                  <c:v>51</c:v>
                </c:pt>
                <c:pt idx="24">
                  <c:v>53</c:v>
                </c:pt>
                <c:pt idx="25">
                  <c:v>55</c:v>
                </c:pt>
                <c:pt idx="26">
                  <c:v>57</c:v>
                </c:pt>
                <c:pt idx="27">
                  <c:v>59</c:v>
                </c:pt>
                <c:pt idx="28">
                  <c:v>61</c:v>
                </c:pt>
                <c:pt idx="29">
                  <c:v>63</c:v>
                </c:pt>
              </c:numCache>
            </c:numRef>
          </c:xVal>
          <c:yVal>
            <c:numRef>
              <c:f>Sheet1!$D$2:$D$31</c:f>
              <c:numCache>
                <c:formatCode>General</c:formatCode>
                <c:ptCount val="30"/>
                <c:pt idx="0">
                  <c:v>82.7</c:v>
                </c:pt>
                <c:pt idx="1">
                  <c:v>80.5</c:v>
                </c:pt>
                <c:pt idx="2">
                  <c:v>86.3</c:v>
                </c:pt>
                <c:pt idx="3">
                  <c:v>89.1</c:v>
                </c:pt>
                <c:pt idx="4">
                  <c:v>113.2</c:v>
                </c:pt>
                <c:pt idx="5">
                  <c:v>117.4</c:v>
                </c:pt>
                <c:pt idx="6">
                  <c:v>123.9</c:v>
                </c:pt>
                <c:pt idx="7">
                  <c:v>137.6</c:v>
                </c:pt>
                <c:pt idx="8">
                  <c:v>131.29999999999998</c:v>
                </c:pt>
                <c:pt idx="9">
                  <c:v>141.69999999999999</c:v>
                </c:pt>
                <c:pt idx="10">
                  <c:v>156.4</c:v>
                </c:pt>
                <c:pt idx="11">
                  <c:v>162.79999999999998</c:v>
                </c:pt>
                <c:pt idx="12">
                  <c:v>168.10000000000002</c:v>
                </c:pt>
                <c:pt idx="13">
                  <c:v>179.2</c:v>
                </c:pt>
                <c:pt idx="14">
                  <c:v>188.10000000000002</c:v>
                </c:pt>
                <c:pt idx="15">
                  <c:v>204.39999999999998</c:v>
                </c:pt>
                <c:pt idx="16">
                  <c:v>207.3</c:v>
                </c:pt>
                <c:pt idx="17">
                  <c:v>204.1</c:v>
                </c:pt>
                <c:pt idx="18">
                  <c:v>216.9</c:v>
                </c:pt>
                <c:pt idx="19">
                  <c:v>223.70000000000002</c:v>
                </c:pt>
                <c:pt idx="20">
                  <c:v>230.5</c:v>
                </c:pt>
                <c:pt idx="21">
                  <c:v>240.6</c:v>
                </c:pt>
                <c:pt idx="22">
                  <c:v>241.4</c:v>
                </c:pt>
                <c:pt idx="23">
                  <c:v>256.5</c:v>
                </c:pt>
                <c:pt idx="24">
                  <c:v>266</c:v>
                </c:pt>
                <c:pt idx="25">
                  <c:v>286.39999999999998</c:v>
                </c:pt>
                <c:pt idx="26">
                  <c:v>279.2</c:v>
                </c:pt>
                <c:pt idx="27">
                  <c:v>293.8</c:v>
                </c:pt>
                <c:pt idx="28">
                  <c:v>302.3</c:v>
                </c:pt>
                <c:pt idx="29">
                  <c:v>306.09999999999997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1466912"/>
        <c:axId val="331468088"/>
      </c:scatterChart>
      <c:valAx>
        <c:axId val="33146691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That (ub)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31468088"/>
        <c:crosses val="autoZero"/>
        <c:crossBetween val="midCat"/>
      </c:valAx>
      <c:valAx>
        <c:axId val="33146808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This (ua)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3146691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Graph of This vs That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x"/>
            <c:size val="7"/>
          </c:marker>
          <c:trendline>
            <c:trendlineType val="linear"/>
            <c:backward val="5"/>
            <c:dispRSqr val="0"/>
            <c:dispEq val="0"/>
          </c:trendline>
          <c:xVal>
            <c:numRef>
              <c:f>Sheet1!$B$2:$B$31</c:f>
              <c:numCache>
                <c:formatCode>General</c:formatCode>
                <c:ptCount val="30"/>
                <c:pt idx="0">
                  <c:v>5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13</c:v>
                </c:pt>
                <c:pt idx="5">
                  <c:v>15</c:v>
                </c:pt>
                <c:pt idx="6">
                  <c:v>17</c:v>
                </c:pt>
                <c:pt idx="7">
                  <c:v>19</c:v>
                </c:pt>
                <c:pt idx="8">
                  <c:v>21</c:v>
                </c:pt>
                <c:pt idx="9">
                  <c:v>23</c:v>
                </c:pt>
                <c:pt idx="10">
                  <c:v>25</c:v>
                </c:pt>
                <c:pt idx="11">
                  <c:v>27</c:v>
                </c:pt>
                <c:pt idx="12">
                  <c:v>29</c:v>
                </c:pt>
                <c:pt idx="13">
                  <c:v>31</c:v>
                </c:pt>
                <c:pt idx="14">
                  <c:v>33</c:v>
                </c:pt>
                <c:pt idx="15">
                  <c:v>35</c:v>
                </c:pt>
                <c:pt idx="16">
                  <c:v>37</c:v>
                </c:pt>
                <c:pt idx="17">
                  <c:v>39</c:v>
                </c:pt>
                <c:pt idx="18">
                  <c:v>41</c:v>
                </c:pt>
                <c:pt idx="19">
                  <c:v>43</c:v>
                </c:pt>
                <c:pt idx="20">
                  <c:v>45</c:v>
                </c:pt>
                <c:pt idx="21">
                  <c:v>47</c:v>
                </c:pt>
                <c:pt idx="22">
                  <c:v>49</c:v>
                </c:pt>
                <c:pt idx="23">
                  <c:v>51</c:v>
                </c:pt>
                <c:pt idx="24">
                  <c:v>53</c:v>
                </c:pt>
                <c:pt idx="25">
                  <c:v>55</c:v>
                </c:pt>
                <c:pt idx="26">
                  <c:v>57</c:v>
                </c:pt>
                <c:pt idx="27">
                  <c:v>59</c:v>
                </c:pt>
                <c:pt idx="28">
                  <c:v>61</c:v>
                </c:pt>
                <c:pt idx="29">
                  <c:v>63</c:v>
                </c:pt>
              </c:numCache>
            </c:numRef>
          </c:xVal>
          <c:yVal>
            <c:numRef>
              <c:f>Sheet1!$D$2:$D$31</c:f>
              <c:numCache>
                <c:formatCode>General</c:formatCode>
                <c:ptCount val="30"/>
                <c:pt idx="0">
                  <c:v>82.7</c:v>
                </c:pt>
                <c:pt idx="1">
                  <c:v>80.5</c:v>
                </c:pt>
                <c:pt idx="2">
                  <c:v>86.3</c:v>
                </c:pt>
                <c:pt idx="3">
                  <c:v>89.1</c:v>
                </c:pt>
                <c:pt idx="4">
                  <c:v>113.2</c:v>
                </c:pt>
                <c:pt idx="5">
                  <c:v>117.4</c:v>
                </c:pt>
                <c:pt idx="6">
                  <c:v>123.9</c:v>
                </c:pt>
                <c:pt idx="7">
                  <c:v>137.6</c:v>
                </c:pt>
                <c:pt idx="8">
                  <c:v>131.29999999999998</c:v>
                </c:pt>
                <c:pt idx="9">
                  <c:v>141.69999999999999</c:v>
                </c:pt>
                <c:pt idx="10">
                  <c:v>156.4</c:v>
                </c:pt>
                <c:pt idx="11">
                  <c:v>162.79999999999998</c:v>
                </c:pt>
                <c:pt idx="12">
                  <c:v>168.10000000000002</c:v>
                </c:pt>
                <c:pt idx="13">
                  <c:v>179.2</c:v>
                </c:pt>
                <c:pt idx="14">
                  <c:v>188.10000000000002</c:v>
                </c:pt>
                <c:pt idx="15">
                  <c:v>204.39999999999998</c:v>
                </c:pt>
                <c:pt idx="16">
                  <c:v>207.3</c:v>
                </c:pt>
                <c:pt idx="17">
                  <c:v>204.1</c:v>
                </c:pt>
                <c:pt idx="18">
                  <c:v>216.9</c:v>
                </c:pt>
                <c:pt idx="19">
                  <c:v>223.70000000000002</c:v>
                </c:pt>
                <c:pt idx="20">
                  <c:v>230.5</c:v>
                </c:pt>
                <c:pt idx="21">
                  <c:v>240.6</c:v>
                </c:pt>
                <c:pt idx="22">
                  <c:v>241.4</c:v>
                </c:pt>
                <c:pt idx="23">
                  <c:v>256.5</c:v>
                </c:pt>
                <c:pt idx="24">
                  <c:v>266</c:v>
                </c:pt>
                <c:pt idx="25">
                  <c:v>286.39999999999998</c:v>
                </c:pt>
                <c:pt idx="26">
                  <c:v>279.2</c:v>
                </c:pt>
                <c:pt idx="27">
                  <c:v>293.8</c:v>
                </c:pt>
                <c:pt idx="28">
                  <c:v>302.3</c:v>
                </c:pt>
                <c:pt idx="29">
                  <c:v>306.09999999999997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1465344"/>
        <c:axId val="331470832"/>
      </c:scatterChart>
      <c:valAx>
        <c:axId val="33146534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That (ub)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31470832"/>
        <c:crosses val="autoZero"/>
        <c:crossBetween val="midCat"/>
      </c:valAx>
      <c:valAx>
        <c:axId val="33147083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This (ua)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3146534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0.65593</cdr:x>
      <cdr:y>0.3826</cdr:y>
    </cdr:from>
    <cdr:to>
      <cdr:x>0.65927</cdr:x>
      <cdr:y>0.68689</cdr:y>
    </cdr:to>
    <cdr:cxnSp macro="">
      <cdr:nvCxnSpPr>
        <cdr:cNvPr id="3" name="Straight Connector 2"/>
        <cdr:cNvCxnSpPr/>
      </cdr:nvCxnSpPr>
      <cdr:spPr>
        <a:xfrm xmlns:a="http://schemas.openxmlformats.org/drawingml/2006/main" flipH="1">
          <a:off x="2791593" y="1490817"/>
          <a:ext cx="14214" cy="1185694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0.2353</cdr:x>
      <cdr:y>0.68599</cdr:y>
    </cdr:from>
    <cdr:to>
      <cdr:x>0.66191</cdr:x>
      <cdr:y>0.68759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1001424" y="2673014"/>
          <a:ext cx="1815604" cy="6236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0.65593</cdr:x>
      <cdr:y>0.3826</cdr:y>
    </cdr:from>
    <cdr:to>
      <cdr:x>0.65927</cdr:x>
      <cdr:y>0.68689</cdr:y>
    </cdr:to>
    <cdr:cxnSp macro="">
      <cdr:nvCxnSpPr>
        <cdr:cNvPr id="3" name="Straight Connector 2"/>
        <cdr:cNvCxnSpPr/>
      </cdr:nvCxnSpPr>
      <cdr:spPr>
        <a:xfrm xmlns:a="http://schemas.openxmlformats.org/drawingml/2006/main" flipH="1">
          <a:off x="2791593" y="1490817"/>
          <a:ext cx="14214" cy="1185694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0.2353</cdr:x>
      <cdr:y>0.68599</cdr:y>
    </cdr:from>
    <cdr:to>
      <cdr:x>0.66191</cdr:x>
      <cdr:y>0.68759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1001424" y="2673014"/>
          <a:ext cx="1815604" cy="6236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0.65593</cdr:x>
      <cdr:y>0.3826</cdr:y>
    </cdr:from>
    <cdr:to>
      <cdr:x>0.65927</cdr:x>
      <cdr:y>0.68689</cdr:y>
    </cdr:to>
    <cdr:cxnSp macro="">
      <cdr:nvCxnSpPr>
        <cdr:cNvPr id="3" name="Straight Connector 2"/>
        <cdr:cNvCxnSpPr/>
      </cdr:nvCxnSpPr>
      <cdr:spPr>
        <a:xfrm xmlns:a="http://schemas.openxmlformats.org/drawingml/2006/main" flipH="1">
          <a:off x="2791593" y="1490817"/>
          <a:ext cx="14214" cy="1185694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0.2353</cdr:x>
      <cdr:y>0.68599</cdr:y>
    </cdr:from>
    <cdr:to>
      <cdr:x>0.66191</cdr:x>
      <cdr:y>0.68759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1001424" y="2673014"/>
          <a:ext cx="1815604" cy="6236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7/12/2015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png"/><Relationship Id="rId4" Type="http://schemas.openxmlformats.org/officeDocument/2006/relationships/oleObject" Target="../embeddings/Microsoft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IB Physics: Chapter 1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Lesson 2b: Graphs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62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Equation: Straight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5595788" cy="3599316"/>
          </a:xfrm>
        </p:spPr>
        <p:txBody>
          <a:bodyPr/>
          <a:lstStyle/>
          <a:p>
            <a:r>
              <a:rPr lang="en-US" dirty="0" smtClean="0"/>
              <a:t>If you are using excel, make sure you display the equation of the line on the graph.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903027" y="1620982"/>
            <a:ext cx="5101936" cy="43849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9327948"/>
              </p:ext>
            </p:extLst>
          </p:nvPr>
        </p:nvGraphicFramePr>
        <p:xfrm>
          <a:off x="7100455" y="1620981"/>
          <a:ext cx="5101936" cy="4312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Oval 5"/>
          <p:cNvSpPr/>
          <p:nvPr/>
        </p:nvSpPr>
        <p:spPr>
          <a:xfrm>
            <a:off x="10754591" y="3034145"/>
            <a:ext cx="1250372" cy="5403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623955" y="3304309"/>
            <a:ext cx="6057900" cy="1163782"/>
          </a:xfrm>
          <a:prstGeom prst="straightConnector1">
            <a:avLst/>
          </a:prstGeom>
          <a:ln w="76200">
            <a:solidFill>
              <a:srgbClr val="6FEB1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85842" y="4283425"/>
            <a:ext cx="223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Equation of the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99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771076" y="2040056"/>
            <a:ext cx="4430323" cy="38126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Equation: Straight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6032206" cy="359931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If you are doing the graph (and calculating the slope) by hand, show the points that you are using on the graph by drawing a triangle and showing your slope calculations on the graph.</a:t>
            </a:r>
          </a:p>
          <a:p>
            <a:pPr marL="0" indent="0">
              <a:buNone/>
            </a:pPr>
            <a:r>
              <a:rPr lang="en-US" dirty="0" smtClean="0"/>
              <a:t>Remember:</a:t>
            </a:r>
          </a:p>
          <a:p>
            <a:r>
              <a:rPr lang="en-US" dirty="0"/>
              <a:t>Choose 2 points on the best fit line</a:t>
            </a:r>
          </a:p>
          <a:p>
            <a:r>
              <a:rPr lang="en-US" dirty="0"/>
              <a:t>Choose them as far apart as you can (usually try to get them at least ½ the length of the line apart from each other)</a:t>
            </a:r>
          </a:p>
          <a:p>
            <a:r>
              <a:rPr lang="en-US" dirty="0"/>
              <a:t>Look for points which the line goes through the “grid line intersections”  of the graph paper</a:t>
            </a:r>
          </a:p>
          <a:p>
            <a:r>
              <a:rPr lang="en-US" dirty="0"/>
              <a:t>Use only points from on the line of best fit, NEVER USE DATA POINTS!!!</a:t>
            </a:r>
          </a:p>
          <a:p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558411832"/>
              </p:ext>
            </p:extLst>
          </p:nvPr>
        </p:nvGraphicFramePr>
        <p:xfrm>
          <a:off x="6785264" y="2023719"/>
          <a:ext cx="4255914" cy="3896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9631896" y="3948477"/>
            <a:ext cx="1046495" cy="2648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Rise = 230 </a:t>
            </a:r>
            <a:r>
              <a:rPr lang="en-US" sz="1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– 70</a:t>
            </a:r>
            <a:endParaRPr lang="en-US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243834" y="4750253"/>
            <a:ext cx="1004076" cy="2552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Run = 44 </a:t>
            </a:r>
            <a:r>
              <a:rPr lang="en-US" sz="1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– 4</a:t>
            </a:r>
            <a:endParaRPr lang="en-US" sz="1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744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771076" y="2040056"/>
            <a:ext cx="4430323" cy="38126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Equation: Straight Line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322" y="2336873"/>
                <a:ext cx="6032206" cy="3599316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Slope: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𝑠𝑙𝑜𝑝𝑒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𝑟𝑖𝑠𝑒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𝑟𝑢𝑛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230−70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44−4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160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40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=4.0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322" y="2336873"/>
                <a:ext cx="6032206" cy="3599316"/>
              </a:xfrm>
              <a:blipFill rotWithShape="1">
                <a:blip r:embed="rId2"/>
                <a:stretch>
                  <a:fillRect l="-1416" t="-2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314669090"/>
              </p:ext>
            </p:extLst>
          </p:nvPr>
        </p:nvGraphicFramePr>
        <p:xfrm>
          <a:off x="6785264" y="2023719"/>
          <a:ext cx="4255914" cy="3896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9631896" y="3948477"/>
            <a:ext cx="1046495" cy="2648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Rise = 230 </a:t>
            </a:r>
            <a:r>
              <a:rPr lang="en-US" sz="1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– 70</a:t>
            </a:r>
            <a:endParaRPr lang="en-US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243834" y="4750253"/>
            <a:ext cx="1004076" cy="2552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Run = 44 </a:t>
            </a:r>
            <a:r>
              <a:rPr lang="en-US" sz="1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– 4</a:t>
            </a:r>
            <a:endParaRPr lang="en-US" sz="1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6437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771076" y="2040056"/>
            <a:ext cx="4430323" cy="38126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Equation: Straight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6032206" cy="3599316"/>
          </a:xfrm>
        </p:spPr>
        <p:txBody>
          <a:bodyPr>
            <a:normAutofit/>
          </a:bodyPr>
          <a:lstStyle/>
          <a:p>
            <a:r>
              <a:rPr lang="en-US" dirty="0" smtClean="0"/>
              <a:t>If you are determining the equation by hand, don’t forget your intercept (if one exists)</a:t>
            </a:r>
          </a:p>
          <a:p>
            <a:r>
              <a:rPr lang="en-US" dirty="0" smtClean="0"/>
              <a:t>Here the intercept is about 57</a:t>
            </a:r>
          </a:p>
          <a:p>
            <a:r>
              <a:rPr lang="en-US" dirty="0" smtClean="0"/>
              <a:t>(or to be more precise you can calculate it from points on the line and the slope)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068427435"/>
              </p:ext>
            </p:extLst>
          </p:nvPr>
        </p:nvGraphicFramePr>
        <p:xfrm>
          <a:off x="6785264" y="2023719"/>
          <a:ext cx="4255914" cy="3896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9631896" y="3948477"/>
            <a:ext cx="1046495" cy="2648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Rise = 230 </a:t>
            </a:r>
            <a:r>
              <a:rPr lang="en-US" sz="1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– 70</a:t>
            </a:r>
            <a:endParaRPr lang="en-US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243834" y="4750253"/>
            <a:ext cx="1004076" cy="2552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Run = 44 </a:t>
            </a:r>
            <a:r>
              <a:rPr lang="en-US" sz="1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– 4</a:t>
            </a:r>
            <a:endParaRPr lang="en-US" sz="1200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981700" y="4877872"/>
            <a:ext cx="1390650" cy="1276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38438" y="4820825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85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</a:t>
            </a:r>
            <a:r>
              <a:rPr lang="en-US" dirty="0" smtClean="0"/>
              <a:t>: Straight Line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So the final equation is: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=4.0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+57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Or: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𝑇h𝑖𝑠</m:t>
                      </m:r>
                      <m:r>
                        <a:rPr lang="en-US" i="1">
                          <a:latin typeface="Cambria Math"/>
                        </a:rPr>
                        <m:t>=4.0</m:t>
                      </m:r>
                      <m:r>
                        <a:rPr lang="en-US" b="0" i="1" smtClean="0">
                          <a:latin typeface="Cambria Math"/>
                        </a:rPr>
                        <m:t>𝑡h𝑎𝑡</m:t>
                      </m:r>
                      <m:r>
                        <a:rPr lang="en-US" i="1">
                          <a:latin typeface="Cambria Math"/>
                        </a:rPr>
                        <m:t>+57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15" t="-2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96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Plotting graphs.</a:t>
            </a:r>
          </a:p>
          <a:p>
            <a:r>
              <a:rPr lang="en-US" dirty="0" smtClean="0"/>
              <a:t>Interpreting graphs.</a:t>
            </a:r>
          </a:p>
          <a:p>
            <a:r>
              <a:rPr lang="en-US" dirty="0" smtClean="0"/>
              <a:t>Extracting mathematical relationships from graphs.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62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527964" y="1371600"/>
            <a:ext cx="6359236" cy="476942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Graphs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3840879" cy="3599316"/>
          </a:xfrm>
        </p:spPr>
        <p:txBody>
          <a:bodyPr>
            <a:normAutofit/>
          </a:bodyPr>
          <a:lstStyle/>
          <a:p>
            <a:r>
              <a:rPr lang="en-CA" dirty="0" smtClean="0"/>
              <a:t>The best way to understand relationships between variables is through plotting graphs.</a:t>
            </a:r>
          </a:p>
          <a:p>
            <a:r>
              <a:rPr lang="en-CA" dirty="0" smtClean="0"/>
              <a:t>We will always plot “line graphs”. (Never plot bar charts or pie charts…)</a:t>
            </a:r>
            <a:endParaRPr lang="en-CA" dirty="0"/>
          </a:p>
          <a:p>
            <a:r>
              <a:rPr lang="en-CA" dirty="0" smtClean="0"/>
              <a:t>There are some basic graph plotting rules. </a:t>
            </a:r>
          </a:p>
          <a:p>
            <a:pPr marL="0" indent="0">
              <a:buNone/>
            </a:pPr>
            <a:endParaRPr lang="en-CA" dirty="0" smtClean="0"/>
          </a:p>
          <a:p>
            <a:endParaRPr lang="en-CA" dirty="0"/>
          </a:p>
          <a:p>
            <a:endParaRPr lang="en-CA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3577608"/>
              </p:ext>
            </p:extLst>
          </p:nvPr>
        </p:nvGraphicFramePr>
        <p:xfrm>
          <a:off x="5449599" y="1337612"/>
          <a:ext cx="6010276" cy="4910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206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3579951" cy="35993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Dependent variable always goes on the y-axis.</a:t>
            </a:r>
          </a:p>
          <a:p>
            <a:r>
              <a:rPr lang="en-US" dirty="0" smtClean="0"/>
              <a:t>The Independent variable always goes on the x-axis.</a:t>
            </a:r>
          </a:p>
          <a:p>
            <a:r>
              <a:rPr lang="en-US" dirty="0" smtClean="0"/>
              <a:t>Label each axis with the variable it represents, make sure you put the units of that variable!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663046" y="1340428"/>
            <a:ext cx="5860472" cy="44888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4887583"/>
              </p:ext>
            </p:extLst>
          </p:nvPr>
        </p:nvGraphicFramePr>
        <p:xfrm>
          <a:off x="5567794" y="1310121"/>
          <a:ext cx="5981701" cy="4591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5242214" y="2712027"/>
            <a:ext cx="420831" cy="574098"/>
          </a:xfrm>
          <a:prstGeom prst="straightConnector1">
            <a:avLst/>
          </a:prstGeom>
          <a:ln w="28575">
            <a:solidFill>
              <a:srgbClr val="6FEB1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9512878" y="5548745"/>
            <a:ext cx="176645" cy="461348"/>
          </a:xfrm>
          <a:prstGeom prst="straightConnector1">
            <a:avLst/>
          </a:prstGeom>
          <a:ln w="28575">
            <a:solidFill>
              <a:srgbClr val="6FEB1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35582" y="2228849"/>
            <a:ext cx="1527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Dependent Variable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925792" y="6010093"/>
            <a:ext cx="1527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Independent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49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Graphs: Axis and Scaling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5844304" cy="35993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When Choosing how to scale your axes, here are some tips:</a:t>
            </a:r>
          </a:p>
          <a:p>
            <a:pPr marL="0" indent="0">
              <a:buNone/>
            </a:pPr>
            <a:r>
              <a:rPr lang="en-US" dirty="0" smtClean="0"/>
              <a:t>Always try to use up as much as the paper as possible.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Count the number of squares along one axis.</a:t>
            </a:r>
          </a:p>
          <a:p>
            <a:r>
              <a:rPr lang="en-US" dirty="0" smtClean="0"/>
              <a:t>Look at the range in your data (</a:t>
            </a:r>
            <a:r>
              <a:rPr lang="en-US" dirty="0" err="1" smtClean="0"/>
              <a:t>ie</a:t>
            </a:r>
            <a:r>
              <a:rPr lang="en-US" dirty="0" smtClean="0"/>
              <a:t>, what is the largest number you want to plot?)</a:t>
            </a:r>
          </a:p>
          <a:p>
            <a:r>
              <a:rPr lang="en-US" dirty="0" smtClean="0"/>
              <a:t>Divide </a:t>
            </a:r>
            <a:r>
              <a:rPr lang="en-US" dirty="0"/>
              <a:t>your range by the number of </a:t>
            </a:r>
            <a:r>
              <a:rPr lang="en-US" dirty="0" smtClean="0"/>
              <a:t>squares.</a:t>
            </a:r>
          </a:p>
          <a:p>
            <a:r>
              <a:rPr lang="en-US" dirty="0" smtClean="0"/>
              <a:t>Round </a:t>
            </a:r>
            <a:r>
              <a:rPr lang="en-US" dirty="0"/>
              <a:t>up to a sensible number.  This will give you how large each square will be worth.</a:t>
            </a:r>
          </a:p>
          <a:p>
            <a:pPr lvl="1"/>
            <a:r>
              <a:rPr lang="en-US" dirty="0"/>
              <a:t>Choose a scale that is easy to read (10 is better than 9.5,  Other good choices might be </a:t>
            </a:r>
            <a:r>
              <a:rPr lang="en-US" dirty="0" smtClean="0"/>
              <a:t>1,2</a:t>
            </a:r>
            <a:r>
              <a:rPr lang="en-US" dirty="0"/>
              <a:t>, 2.5, 4, </a:t>
            </a:r>
            <a:r>
              <a:rPr lang="en-US" dirty="0" smtClean="0"/>
              <a:t>5, 20, </a:t>
            </a:r>
            <a:r>
              <a:rPr lang="en-US" dirty="0"/>
              <a:t>50 etc…)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6598227" y="1620981"/>
            <a:ext cx="5101936" cy="43849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1671066"/>
              </p:ext>
            </p:extLst>
          </p:nvPr>
        </p:nvGraphicFramePr>
        <p:xfrm>
          <a:off x="6795655" y="1620980"/>
          <a:ext cx="5101936" cy="4312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5106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79718" y="1049482"/>
            <a:ext cx="6889172" cy="476942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3091579" cy="3599316"/>
          </a:xfrm>
        </p:spPr>
        <p:txBody>
          <a:bodyPr/>
          <a:lstStyle/>
          <a:p>
            <a:r>
              <a:rPr lang="en-US" dirty="0" smtClean="0"/>
              <a:t>Give the graph a good title.</a:t>
            </a:r>
          </a:p>
          <a:p>
            <a:pPr lvl="1"/>
            <a:r>
              <a:rPr lang="en-US" dirty="0" smtClean="0"/>
              <a:t>The more specific the title, the better.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325091" y="1683327"/>
            <a:ext cx="1620982" cy="945573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8000070"/>
              </p:ext>
            </p:extLst>
          </p:nvPr>
        </p:nvGraphicFramePr>
        <p:xfrm>
          <a:off x="4255942" y="1194954"/>
          <a:ext cx="6477867" cy="4312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635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a best fit line.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3746206" cy="359931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Plot your points and draw a line of best fit.</a:t>
            </a:r>
          </a:p>
          <a:p>
            <a:r>
              <a:rPr lang="en-US" dirty="0" smtClean="0"/>
              <a:t>If the data are obviously falling in a curve, then draw a “best fit curve” (see the graphs on the three previous slides).</a:t>
            </a:r>
          </a:p>
          <a:p>
            <a:endParaRPr lang="en-US" dirty="0"/>
          </a:p>
          <a:p>
            <a:r>
              <a:rPr lang="en-US" dirty="0" smtClean="0"/>
              <a:t>These data are obviously showing a curve.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894117" y="1485899"/>
            <a:ext cx="7117773" cy="5029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7793386"/>
              </p:ext>
            </p:extLst>
          </p:nvPr>
        </p:nvGraphicFramePr>
        <p:xfrm>
          <a:off x="5018809" y="1600198"/>
          <a:ext cx="6816435" cy="4769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V="1">
            <a:off x="3834245" y="4353791"/>
            <a:ext cx="3054928" cy="76892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025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a best fit line.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5959469" cy="3599316"/>
          </a:xfrm>
        </p:spPr>
        <p:txBody>
          <a:bodyPr/>
          <a:lstStyle/>
          <a:p>
            <a:r>
              <a:rPr lang="en-US" dirty="0" smtClean="0"/>
              <a:t>If the data fall in what appears to be a straight line, then draw a best fit line using a ruler.</a:t>
            </a:r>
          </a:p>
          <a:p>
            <a:pPr lvl="1"/>
            <a:r>
              <a:rPr lang="en-US" dirty="0" smtClean="0"/>
              <a:t>Try to have an even spread of data points on either side of the line of best fit (LOBF).</a:t>
            </a:r>
          </a:p>
          <a:p>
            <a:r>
              <a:rPr lang="en-US" dirty="0" smtClean="0"/>
              <a:t>If your data have uncertainty bars, try to make the LOBF go through as many uncertainty bars as possible, paying more attention to the smaller uncertainty bars than the larger ones.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903027" y="1620982"/>
            <a:ext cx="5101936" cy="43849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3577852"/>
              </p:ext>
            </p:extLst>
          </p:nvPr>
        </p:nvGraphicFramePr>
        <p:xfrm>
          <a:off x="7100455" y="1620981"/>
          <a:ext cx="5101936" cy="4312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72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a best fit line.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WHATEVER </a:t>
            </a:r>
            <a:r>
              <a:rPr lang="en-US" dirty="0"/>
              <a:t>YOU DO, NEVER EVER </a:t>
            </a:r>
            <a:r>
              <a:rPr lang="en-US" dirty="0" err="1"/>
              <a:t>EVER</a:t>
            </a:r>
            <a:r>
              <a:rPr lang="en-US" dirty="0"/>
              <a:t> </a:t>
            </a:r>
            <a:r>
              <a:rPr lang="en-US" dirty="0" err="1"/>
              <a:t>EVER</a:t>
            </a:r>
            <a:r>
              <a:rPr lang="en-US" dirty="0"/>
              <a:t> connect the dots.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7037" y="2956645"/>
            <a:ext cx="5694218" cy="363119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285464"/>
              </p:ext>
            </p:extLst>
          </p:nvPr>
        </p:nvGraphicFramePr>
        <p:xfrm>
          <a:off x="277813" y="3086604"/>
          <a:ext cx="5512666" cy="3371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r:id="rId4" imgW="5998984" imgH="3773751" progId="Excel.Chart.8">
                  <p:embed/>
                </p:oleObj>
              </mc:Choice>
              <mc:Fallback>
                <p:oleObj r:id="rId4" imgW="5998984" imgH="3773751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813" y="3086604"/>
                        <a:ext cx="5512666" cy="33712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4748646" y="6118803"/>
            <a:ext cx="11326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FF0000"/>
                </a:solidFill>
              </a:rPr>
              <a:t>Good</a:t>
            </a:r>
          </a:p>
        </p:txBody>
      </p:sp>
      <p:sp>
        <p:nvSpPr>
          <p:cNvPr id="9" name="Rectangle 8"/>
          <p:cNvSpPr/>
          <p:nvPr/>
        </p:nvSpPr>
        <p:spPr>
          <a:xfrm>
            <a:off x="6220691" y="2956644"/>
            <a:ext cx="5694218" cy="363119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853597"/>
              </p:ext>
            </p:extLst>
          </p:nvPr>
        </p:nvGraphicFramePr>
        <p:xfrm>
          <a:off x="6298768" y="3043381"/>
          <a:ext cx="5505306" cy="3544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r:id="rId7" imgW="5718544" imgH="3029975" progId="Excel.Sheet.8">
                  <p:embed/>
                </p:oleObj>
              </mc:Choice>
              <mc:Fallback>
                <p:oleObj r:id="rId7" imgW="5718544" imgH="3029975" progId="Excel.Sheet.8">
                  <p:embed/>
                  <p:pic>
                    <p:nvPicPr>
                      <p:cNvPr id="0" name="Chart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8768" y="3043381"/>
                        <a:ext cx="5505306" cy="35444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6679334" y="6032282"/>
            <a:ext cx="18716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b="1" dirty="0">
                <a:solidFill>
                  <a:srgbClr val="FF0000"/>
                </a:solidFill>
              </a:rPr>
              <a:t>Bad</a:t>
            </a:r>
          </a:p>
        </p:txBody>
      </p:sp>
    </p:spTree>
    <p:extLst>
      <p:ext uri="{BB962C8B-B14F-4D97-AF65-F5344CB8AC3E}">
        <p14:creationId xmlns:p14="http://schemas.microsoft.com/office/powerpoint/2010/main" val="30510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599</TotalTime>
  <Words>881</Words>
  <Application>Microsoft Office PowerPoint</Application>
  <PresentationFormat>Widescreen</PresentationFormat>
  <Paragraphs>105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Cambria Math</vt:lpstr>
      <vt:lpstr>Times New Roman</vt:lpstr>
      <vt:lpstr>Trebuchet MS</vt:lpstr>
      <vt:lpstr>Berlin</vt:lpstr>
      <vt:lpstr>Microsoft Excel Chart</vt:lpstr>
      <vt:lpstr>Microsoft Excel 97-2003 Worksheet</vt:lpstr>
      <vt:lpstr>IB Physics: Chapter 1</vt:lpstr>
      <vt:lpstr>Skills:</vt:lpstr>
      <vt:lpstr>Graphs</vt:lpstr>
      <vt:lpstr>Axes.</vt:lpstr>
      <vt:lpstr>Graphs: Axis and Scaling</vt:lpstr>
      <vt:lpstr>Title.</vt:lpstr>
      <vt:lpstr>Draw a best fit line.</vt:lpstr>
      <vt:lpstr>Draw a best fit line.</vt:lpstr>
      <vt:lpstr>Draw a best fit line.</vt:lpstr>
      <vt:lpstr>Equation: Straight Line</vt:lpstr>
      <vt:lpstr>Equation: Straight Line</vt:lpstr>
      <vt:lpstr>Equation: Straight Line</vt:lpstr>
      <vt:lpstr>Equation: Straight Line</vt:lpstr>
      <vt:lpstr>Equation: Straight Line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 Physics: Chapter 1</dc:title>
  <dc:creator>Aquila</dc:creator>
  <cp:lastModifiedBy>Aquila</cp:lastModifiedBy>
  <cp:revision>32</cp:revision>
  <dcterms:created xsi:type="dcterms:W3CDTF">2015-06-23T04:02:58Z</dcterms:created>
  <dcterms:modified xsi:type="dcterms:W3CDTF">2015-07-12T20:09:45Z</dcterms:modified>
</cp:coreProperties>
</file>